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0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3bb3cae7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3bb3cae7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3bb3cae7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3bb3cae7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2ef49a8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2ef49a8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c77ca6b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c77ca6b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3c77ca6b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3c77ca6b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3c77ca6b9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3c77ca6b9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3e19a533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3e19a533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3c77ca6b9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3c77ca6b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3e19a533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3e19a533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3e19a53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3e19a53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3765a6f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3765a6f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3e19a533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3e19a533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3c77ca6b9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3c77ca6b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3c77ca6b9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3c77ca6b9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3c77ca6b9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3c77ca6b9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3765a6f0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3765a6f0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3e19a533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3e19a533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3a7a3432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3a7a3432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3bfe58ba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3bfe58ba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3bfe58ba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3bfe58ba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3bb3ca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3bb3ca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3bfe58ba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3bfe58ba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3bfe58ba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3bfe58ba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3c77ca6b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3c77ca6b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Relationship Id="rId4" Type="http://schemas.openxmlformats.org/officeDocument/2006/relationships/hyperlink" Target="https://recostream.com/blog/recommendation-system-netflix#:~:text=In%202000%2C%20the%20company%20introduced,main%20prize%20was%20%24%201%20million" TargetMode="External"/><Relationship Id="rId5" Type="http://schemas.openxmlformats.org/officeDocument/2006/relationships/hyperlink" Target="https://towardsdatascience.com/deep-dive-into-netflixs-recommender-system-341806ae3b48" TargetMode="External"/><Relationship Id="rId6" Type="http://schemas.openxmlformats.org/officeDocument/2006/relationships/hyperlink" Target="https://research.aimultiple.com/recommendation-system/" TargetMode="External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hyperlink" Target="https://apsachieveonline.org/in/cara-memperbaiki-netflix-kesalahan-perangkat-di-aplikasi-anda/" TargetMode="External"/><Relationship Id="rId22" Type="http://schemas.openxmlformats.org/officeDocument/2006/relationships/hyperlink" Target="https://www.istockphoto.com/photos/missing-people" TargetMode="External"/><Relationship Id="rId21" Type="http://schemas.openxmlformats.org/officeDocument/2006/relationships/hyperlink" Target="https://jurnalapps.co.id/perbandingan-netflix-disney-holostar-amazon-prime-dan-hbo-go-110298" TargetMode="External"/><Relationship Id="rId24" Type="http://schemas.openxmlformats.org/officeDocument/2006/relationships/hyperlink" Target="https://kumparan.com/berita-update/daftar-harga-paket-netflix-terbaru-1vGuiKdBJJS" TargetMode="External"/><Relationship Id="rId23" Type="http://schemas.openxmlformats.org/officeDocument/2006/relationships/hyperlink" Target="https://id.m.wikipedia.org/wiki/Berkas:Amazon_logo.sv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Relationship Id="rId4" Type="http://schemas.openxmlformats.org/officeDocument/2006/relationships/hyperlink" Target="https://www.hotstar.com/id/tv/lost/1260032868" TargetMode="External"/><Relationship Id="rId9" Type="http://schemas.openxmlformats.org/officeDocument/2006/relationships/hyperlink" Target="https://en.wikipedia.org/wiki/The_Amazing_Race_32" TargetMode="External"/><Relationship Id="rId26" Type="http://schemas.openxmlformats.org/officeDocument/2006/relationships/hyperlink" Target="https://www.binged.com/streaming-premiere-dates/lord-of-the-rings-return-of-the-king-extended-edition-movie-streaming-online-watch/" TargetMode="External"/><Relationship Id="rId25" Type="http://schemas.openxmlformats.org/officeDocument/2006/relationships/hyperlink" Target="https://www.youtube.com/watch?v=LwrEnPYHsyQ" TargetMode="External"/><Relationship Id="rId28" Type="http://schemas.openxmlformats.org/officeDocument/2006/relationships/hyperlink" Target="https://www.amazon.com/Lord-Rings-Two-Towers-Extended/dp/B005529EI2" TargetMode="External"/><Relationship Id="rId27" Type="http://schemas.openxmlformats.org/officeDocument/2006/relationships/hyperlink" Target="https://style.tribunnews.com/2022/06/10/sinopsis-film-the-lord-of-the-rings-the-fellowship-of-the-ring-di-bioskop-trans-tv-malam-ini" TargetMode="External"/><Relationship Id="rId5" Type="http://schemas.openxmlformats.org/officeDocument/2006/relationships/hyperlink" Target="https://www.rottentomatoes.com/tv/battlestar-galactica/s01" TargetMode="External"/><Relationship Id="rId6" Type="http://schemas.openxmlformats.org/officeDocument/2006/relationships/hyperlink" Target="https://www.scholarsofficial.com/persiapan-beasiswa/fakta-unik-dan-menarik-beasiswa-bias-future-leader/attachment/wood-letters-of-facts-word-on-wood-background/" TargetMode="External"/><Relationship Id="rId7" Type="http://schemas.openxmlformats.org/officeDocument/2006/relationships/hyperlink" Target="https://id.depositphotos.com/stock-photos/recommendation.html" TargetMode="External"/><Relationship Id="rId8" Type="http://schemas.openxmlformats.org/officeDocument/2006/relationships/hyperlink" Target="https://m.facebook.com/story.php?story_fbid=263904297308556&amp;substory_index=0&amp;id=261297200902599" TargetMode="External"/><Relationship Id="rId11" Type="http://schemas.openxmlformats.org/officeDocument/2006/relationships/hyperlink" Target="https://www.rottentomatoes.com/m/duck_soup" TargetMode="External"/><Relationship Id="rId10" Type="http://schemas.openxmlformats.org/officeDocument/2006/relationships/hyperlink" Target="https://www.rottentomatoes.com/tv/the_mind_of_the_married_man" TargetMode="External"/><Relationship Id="rId13" Type="http://schemas.openxmlformats.org/officeDocument/2006/relationships/hyperlink" Target="https://www.primevideo.com/detail/0FFNU0AYHXVII2FUUFFXA7D535/ref=atv_nb_lcl_id_ID?language=id_ID&amp;ie=UTF8" TargetMode="External"/><Relationship Id="rId12" Type="http://schemas.openxmlformats.org/officeDocument/2006/relationships/hyperlink" Target="https://wegotthiscovered.com/movies/ten-worst-behaviors-modern-moviegoers/" TargetMode="External"/><Relationship Id="rId15" Type="http://schemas.openxmlformats.org/officeDocument/2006/relationships/hyperlink" Target="https://www.imdb.com/title/tt0791098/" TargetMode="External"/><Relationship Id="rId14" Type="http://schemas.openxmlformats.org/officeDocument/2006/relationships/hyperlink" Target="https://www.amazon.com/Little-Prairie-Season-Deluxe-Remastered/dp/B00T94R16O" TargetMode="External"/><Relationship Id="rId17" Type="http://schemas.openxmlformats.org/officeDocument/2006/relationships/hyperlink" Target="https://www.cashlez.com/blog/customer-service-vs-customer-success-apa-bedanya_693.html" TargetMode="External"/><Relationship Id="rId16" Type="http://schemas.openxmlformats.org/officeDocument/2006/relationships/hyperlink" Target="https://backyardigans.fandom.com/wiki/It%27s_Great_to_Be_a_Ghost!_%28DVD%29" TargetMode="External"/><Relationship Id="rId19" Type="http://schemas.openxmlformats.org/officeDocument/2006/relationships/hyperlink" Target="https://www.freepik.com/premium-vector/moviegoer-3d-glasses-watching-movie-cinema-flat-vector-illustration_26308232.htm" TargetMode="External"/><Relationship Id="rId18" Type="http://schemas.openxmlformats.org/officeDocument/2006/relationships/hyperlink" Target="https://img.jakpost.net/c/2020/01/13/2020_01_13_84657_1578902715._large.jp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91178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Netflix - Movie Recommendation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873950" y="3081213"/>
            <a:ext cx="53961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82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Michael Halim / C14190119</a:t>
            </a:r>
            <a:endParaRPr sz="182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82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Bryan Fernando Liauwan / C14190020</a:t>
            </a:r>
            <a:endParaRPr sz="182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82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Dick Jovian / C14190076</a:t>
            </a:r>
            <a:endParaRPr sz="182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82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82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View Data Facts (2)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User Growth by First Time Rating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62" y="1293250"/>
            <a:ext cx="4112250" cy="32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/>
          <p:nvPr/>
        </p:nvSpPr>
        <p:spPr>
          <a:xfrm>
            <a:off x="1941688" y="1639750"/>
            <a:ext cx="2655850" cy="2389550"/>
          </a:xfrm>
          <a:custGeom>
            <a:rect b="b" l="l" r="r" t="t"/>
            <a:pathLst>
              <a:path extrusionOk="0" h="95582" w="106234">
                <a:moveTo>
                  <a:pt x="0" y="95582"/>
                </a:moveTo>
                <a:cubicBezTo>
                  <a:pt x="3644" y="95395"/>
                  <a:pt x="14670" y="95536"/>
                  <a:pt x="21864" y="94461"/>
                </a:cubicBezTo>
                <a:cubicBezTo>
                  <a:pt x="29059" y="93387"/>
                  <a:pt x="36206" y="91798"/>
                  <a:pt x="43167" y="89135"/>
                </a:cubicBezTo>
                <a:cubicBezTo>
                  <a:pt x="50128" y="86472"/>
                  <a:pt x="56668" y="86332"/>
                  <a:pt x="63629" y="78484"/>
                </a:cubicBezTo>
                <a:cubicBezTo>
                  <a:pt x="70590" y="70636"/>
                  <a:pt x="77830" y="55126"/>
                  <a:pt x="84931" y="42045"/>
                </a:cubicBezTo>
                <a:cubicBezTo>
                  <a:pt x="92032" y="28964"/>
                  <a:pt x="102684" y="7008"/>
                  <a:pt x="106234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Google Shape;167;p22"/>
          <p:cNvSpPr/>
          <p:nvPr/>
        </p:nvSpPr>
        <p:spPr>
          <a:xfrm>
            <a:off x="1727988" y="3852350"/>
            <a:ext cx="462300" cy="602700"/>
          </a:xfrm>
          <a:prstGeom prst="rect">
            <a:avLst/>
          </a:prstGeom>
          <a:noFill/>
          <a:ln cap="flat" cmpd="sng" w="19050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5430238" y="2097950"/>
            <a:ext cx="2896800" cy="923400"/>
          </a:xfrm>
          <a:prstGeom prst="rect">
            <a:avLst/>
          </a:prstGeom>
          <a:noFill/>
          <a:ln cap="flat" cmpd="sng" w="19050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Netflix introduced personalised movie recommendations.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430238" y="3175913"/>
            <a:ext cx="2896800" cy="4926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total user interaction as seen from the rating in 2005 was:</a:t>
            </a:r>
            <a:endParaRPr b="1"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430238" y="1605350"/>
            <a:ext cx="2896800" cy="492600"/>
          </a:xfrm>
          <a:prstGeom prst="rect">
            <a:avLst/>
          </a:prstGeom>
          <a:solidFill>
            <a:srgbClr val="213559"/>
          </a:solidFill>
          <a:ln cap="flat" cmpd="sng" w="19050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According to David Chong, Towards Data Science, Apr 30, 2020:</a:t>
            </a:r>
            <a:endParaRPr b="1"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430238" y="3660638"/>
            <a:ext cx="2896800" cy="55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9292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&gt;</a:t>
            </a:r>
            <a:r>
              <a:rPr b="1" lang="en" sz="2400">
                <a:solidFill>
                  <a:srgbClr val="292929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14,2 million</a:t>
            </a:r>
            <a:endParaRPr b="1" sz="1200">
              <a:solidFill>
                <a:srgbClr val="292929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View Data Facts (3)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The Top 10 Most Ratings Movies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038" y="1293250"/>
            <a:ext cx="3590900" cy="33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>
            <a:off x="5023388" y="1206050"/>
            <a:ext cx="462300" cy="259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23"/>
          <p:cNvCxnSpPr>
            <a:stCxn id="180" idx="1"/>
            <a:endCxn id="182" idx="3"/>
          </p:cNvCxnSpPr>
          <p:nvPr/>
        </p:nvCxnSpPr>
        <p:spPr>
          <a:xfrm rot="10800000">
            <a:off x="3922088" y="2115650"/>
            <a:ext cx="1101300" cy="3897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411" y="1293250"/>
            <a:ext cx="2924576" cy="16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997409" y="2938325"/>
            <a:ext cx="2924700" cy="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Source: YouTube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756063" y="3236525"/>
            <a:ext cx="3407400" cy="476100"/>
          </a:xfrm>
          <a:prstGeom prst="rect">
            <a:avLst/>
          </a:prstGeom>
          <a:ln cap="flat" cmpd="sng" w="9525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Miss Congeniality - 2000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756063" y="3669500"/>
            <a:ext cx="3407400" cy="801300"/>
          </a:xfrm>
          <a:prstGeom prst="rect">
            <a:avLst/>
          </a:prstGeom>
          <a:solidFill>
            <a:srgbClr val="213559"/>
          </a:solidFill>
          <a:ln cap="flat" cmpd="sng" w="9525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This movie is the movie with the highest total interaction rating, which is more than </a:t>
            </a:r>
            <a:r>
              <a:rPr b="1" lang="en" sz="15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20 thousand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View Data Facts (4)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The Top 10 Most Ratings Movies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038" y="1293250"/>
            <a:ext cx="3590900" cy="33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/>
          <p:nvPr/>
        </p:nvSpPr>
        <p:spPr>
          <a:xfrm>
            <a:off x="5328188" y="1206050"/>
            <a:ext cx="462300" cy="259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4"/>
          <p:cNvCxnSpPr>
            <a:stCxn id="194" idx="1"/>
            <a:endCxn id="196" idx="3"/>
          </p:cNvCxnSpPr>
          <p:nvPr/>
        </p:nvCxnSpPr>
        <p:spPr>
          <a:xfrm rot="10800000">
            <a:off x="3888488" y="2138150"/>
            <a:ext cx="1439700" cy="367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997409" y="2938325"/>
            <a:ext cx="2924700" cy="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Source: Facebook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000" y="133812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756038" y="3236525"/>
            <a:ext cx="3407400" cy="476100"/>
          </a:xfrm>
          <a:prstGeom prst="rect">
            <a:avLst/>
          </a:prstGeom>
          <a:ln cap="flat" cmpd="sng" w="9525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Independence Day - 1996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756038" y="3669500"/>
            <a:ext cx="3407400" cy="801300"/>
          </a:xfrm>
          <a:prstGeom prst="rect">
            <a:avLst/>
          </a:prstGeom>
          <a:solidFill>
            <a:srgbClr val="213559"/>
          </a:solidFill>
          <a:ln cap="flat" cmpd="sng" w="9525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This movie is the 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movie 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with the second highest rating. The film also managed to surpass </a:t>
            </a:r>
            <a:r>
              <a:rPr b="1" lang="en" sz="15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20 thousand</a:t>
            </a:r>
            <a:r>
              <a:rPr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ratings.</a:t>
            </a:r>
            <a:endParaRPr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View Data Facts (5)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Top 5 Movie by Average Ratings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740830" y="2903818"/>
            <a:ext cx="175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Lord of the Rings: The Return of the King: Extended Edition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613" y="1987588"/>
            <a:ext cx="1616225" cy="826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400000" dist="7620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540" y="1225482"/>
            <a:ext cx="1639705" cy="8373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400000" dist="76200">
              <a:srgbClr val="000000">
                <a:alpha val="50000"/>
              </a:srgbClr>
            </a:outerShdw>
          </a:effectLst>
        </p:spPr>
      </p:pic>
      <p:sp>
        <p:nvSpPr>
          <p:cNvPr id="210" name="Google Shape;210;p25"/>
          <p:cNvSpPr txBox="1"/>
          <p:nvPr/>
        </p:nvSpPr>
        <p:spPr>
          <a:xfrm>
            <a:off x="3797860" y="2744938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Tribun Style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1647086" y="2058351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Binged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0702" y="1275000"/>
            <a:ext cx="1616323" cy="8265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400000" dist="76200">
              <a:srgbClr val="000000">
                <a:alpha val="50000"/>
              </a:srgbClr>
            </a:outerShdw>
          </a:effectLst>
        </p:spPr>
      </p:pic>
      <p:sp>
        <p:nvSpPr>
          <p:cNvPr id="213" name="Google Shape;213;p25"/>
          <p:cNvSpPr txBox="1"/>
          <p:nvPr/>
        </p:nvSpPr>
        <p:spPr>
          <a:xfrm>
            <a:off x="5880724" y="2040102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Amazon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1146" y="3171549"/>
            <a:ext cx="1616226" cy="8270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400000" dist="76200">
              <a:srgbClr val="000000">
                <a:alpha val="50000"/>
              </a:srgbClr>
            </a:outerShdw>
          </a:effectLst>
        </p:spPr>
      </p:pic>
      <p:sp>
        <p:nvSpPr>
          <p:cNvPr id="215" name="Google Shape;215;p25"/>
          <p:cNvSpPr txBox="1"/>
          <p:nvPr/>
        </p:nvSpPr>
        <p:spPr>
          <a:xfrm>
            <a:off x="1641199" y="3941505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Hotstar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74745" y="3171548"/>
            <a:ext cx="1639694" cy="8389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400000" dist="76200">
              <a:srgbClr val="000000">
                <a:alpha val="50000"/>
              </a:srgbClr>
            </a:outerShdw>
          </a:effectLst>
        </p:spPr>
      </p:pic>
      <p:sp>
        <p:nvSpPr>
          <p:cNvPr id="217" name="Google Shape;217;p25"/>
          <p:cNvSpPr txBox="1"/>
          <p:nvPr/>
        </p:nvSpPr>
        <p:spPr>
          <a:xfrm>
            <a:off x="5874733" y="3944537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Rotten Tomatoes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8" name="Google Shape;218;p25"/>
          <p:cNvSpPr txBox="1"/>
          <p:nvPr/>
        </p:nvSpPr>
        <p:spPr>
          <a:xfrm>
            <a:off x="1256925" y="2234713"/>
            <a:ext cx="239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Lord of the Rings: The Fellowship of the Ring: Extended Edition</a:t>
            </a:r>
            <a:endParaRPr b="1" sz="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0" y="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5811927" y="2170198"/>
            <a:ext cx="175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Lord of the Rings: The Two Towers: Extended Edition</a:t>
            </a:r>
            <a:endParaRPr b="1"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1629408" y="4111818"/>
            <a:ext cx="163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Lost: Season 1</a:t>
            </a:r>
            <a:endParaRPr b="1"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5522378" y="4103250"/>
            <a:ext cx="233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Battlestar Galactica: Season 1</a:t>
            </a:r>
            <a:endParaRPr b="1"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706387" y="3325895"/>
            <a:ext cx="175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4.72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/5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566495" y="2499603"/>
            <a:ext cx="175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4.71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/5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1566501" y="4260215"/>
            <a:ext cx="175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4.67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/5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5811913" y="2515144"/>
            <a:ext cx="175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4.70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/5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5811925" y="4260240"/>
            <a:ext cx="175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4.63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/5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>
            <p:ph type="title"/>
          </p:nvPr>
        </p:nvSpPr>
        <p:spPr>
          <a:xfrm>
            <a:off x="516375" y="1832850"/>
            <a:ext cx="46272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11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Third Part:</a:t>
            </a:r>
            <a:endParaRPr b="1" sz="2011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1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How to respond to that situation?</a:t>
            </a:r>
            <a:endParaRPr b="1" sz="331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574" y="510825"/>
            <a:ext cx="2716900" cy="39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5340525" y="4275684"/>
            <a:ext cx="33330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Source: apsachieveonline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>
            <p:ph type="title"/>
          </p:nvPr>
        </p:nvSpPr>
        <p:spPr>
          <a:xfrm>
            <a:off x="2081575" y="1067438"/>
            <a:ext cx="5101500" cy="431100"/>
          </a:xfrm>
          <a:prstGeom prst="rect">
            <a:avLst/>
          </a:prstGeom>
          <a:ln cap="flat" cmpd="sng" w="9525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Recommendation Machine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2081577" y="1777237"/>
            <a:ext cx="5101500" cy="431100"/>
          </a:xfrm>
          <a:prstGeom prst="rect">
            <a:avLst/>
          </a:prstGeom>
          <a:solidFill>
            <a:srgbClr val="21355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Alternating Least Squares (ALS)</a:t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4" name="Google Shape;244;p27"/>
          <p:cNvCxnSpPr>
            <a:stCxn id="242" idx="2"/>
            <a:endCxn id="243" idx="0"/>
          </p:cNvCxnSpPr>
          <p:nvPr/>
        </p:nvCxnSpPr>
        <p:spPr>
          <a:xfrm flipH="1" rot="-5400000">
            <a:off x="4493275" y="1637588"/>
            <a:ext cx="278700" cy="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5" name="Google Shape;245;p27"/>
          <p:cNvSpPr txBox="1"/>
          <p:nvPr/>
        </p:nvSpPr>
        <p:spPr>
          <a:xfrm>
            <a:off x="6127900" y="2627800"/>
            <a:ext cx="25380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Result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478100" y="2627800"/>
            <a:ext cx="25380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Needs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3362725" y="2627800"/>
            <a:ext cx="2538000" cy="43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Process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6127900" y="3058900"/>
            <a:ext cx="2538000" cy="1262100"/>
          </a:xfrm>
          <a:prstGeom prst="rect">
            <a:avLst/>
          </a:prstGeom>
          <a:solidFill>
            <a:srgbClr val="21355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Predicts rating of items. The higher the rating of a certain item, the more that item will be recommended.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9" name="Google Shape;249;p27"/>
          <p:cNvCxnSpPr>
            <a:stCxn id="247" idx="0"/>
            <a:endCxn id="243" idx="2"/>
          </p:cNvCxnSpPr>
          <p:nvPr/>
        </p:nvCxnSpPr>
        <p:spPr>
          <a:xfrm rot="-5400000">
            <a:off x="4422325" y="2417800"/>
            <a:ext cx="419400" cy="600"/>
          </a:xfrm>
          <a:prstGeom prst="curved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0" name="Google Shape;250;p27"/>
          <p:cNvCxnSpPr>
            <a:stCxn id="245" idx="0"/>
            <a:endCxn id="243" idx="2"/>
          </p:cNvCxnSpPr>
          <p:nvPr/>
        </p:nvCxnSpPr>
        <p:spPr>
          <a:xfrm flipH="1" rot="5400000">
            <a:off x="5804950" y="1035850"/>
            <a:ext cx="419400" cy="2764500"/>
          </a:xfrm>
          <a:prstGeom prst="curved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51" name="Google Shape;251;p27"/>
          <p:cNvCxnSpPr>
            <a:stCxn id="246" idx="0"/>
            <a:endCxn id="243" idx="2"/>
          </p:cNvCxnSpPr>
          <p:nvPr/>
        </p:nvCxnSpPr>
        <p:spPr>
          <a:xfrm rot="-5400000">
            <a:off x="2979950" y="975550"/>
            <a:ext cx="419400" cy="2885100"/>
          </a:xfrm>
          <a:prstGeom prst="curvedConnector3">
            <a:avLst>
              <a:gd fmla="val 5000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52" name="Google Shape;252;p27"/>
          <p:cNvSpPr txBox="1"/>
          <p:nvPr/>
        </p:nvSpPr>
        <p:spPr>
          <a:xfrm>
            <a:off x="478100" y="3058900"/>
            <a:ext cx="2538000" cy="1262100"/>
          </a:xfrm>
          <a:prstGeom prst="rect">
            <a:avLst/>
          </a:prstGeom>
          <a:solidFill>
            <a:srgbClr val="21355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 items, their attributes, and user interactions will be processed by the machine.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3363025" y="3058875"/>
            <a:ext cx="2538000" cy="1477500"/>
          </a:xfrm>
          <a:prstGeom prst="rect">
            <a:avLst/>
          </a:prstGeom>
          <a:solidFill>
            <a:srgbClr val="21355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machine will learn the existing data (a.k.a training data), then the machine will produce output in the form of predictions.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Google Shape;254;p27"/>
          <p:cNvSpPr txBox="1"/>
          <p:nvPr>
            <p:ph type="title"/>
          </p:nvPr>
        </p:nvSpPr>
        <p:spPr>
          <a:xfrm>
            <a:off x="418675" y="244550"/>
            <a:ext cx="85206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Recommendation System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Recommendation System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Alternating Least Squares: Process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88" y="1692537"/>
            <a:ext cx="3801600" cy="22521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342900" rotWithShape="0" algn="bl" dir="3600000" dist="9525">
              <a:srgbClr val="000000">
                <a:alpha val="50000"/>
              </a:srgbClr>
            </a:outerShdw>
          </a:effectLst>
        </p:spPr>
      </p:pic>
      <p:sp>
        <p:nvSpPr>
          <p:cNvPr id="263" name="Google Shape;263;p28"/>
          <p:cNvSpPr txBox="1"/>
          <p:nvPr/>
        </p:nvSpPr>
        <p:spPr>
          <a:xfrm>
            <a:off x="769998" y="3944730"/>
            <a:ext cx="166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</a:t>
            </a: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We Got This Covered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5134303" y="1480825"/>
            <a:ext cx="3239700" cy="646500"/>
          </a:xfrm>
          <a:prstGeom prst="rect">
            <a:avLst/>
          </a:prstGeom>
          <a:solidFill>
            <a:srgbClr val="21355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Data processed by machine (ALS)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5134303" y="2345067"/>
            <a:ext cx="3239700" cy="646500"/>
          </a:xfrm>
          <a:prstGeom prst="rect">
            <a:avLst/>
          </a:prstGeom>
          <a:solidFill>
            <a:srgbClr val="21355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Taken </a:t>
            </a:r>
            <a:r>
              <a:rPr b="1" lang="en" sz="15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200 samples</a:t>
            </a:r>
            <a:r>
              <a:rPr b="1"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from millions of data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5134303" y="3209309"/>
            <a:ext cx="3239700" cy="877200"/>
          </a:xfrm>
          <a:prstGeom prst="rect">
            <a:avLst/>
          </a:prstGeom>
          <a:solidFill>
            <a:srgbClr val="21355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machine will issue </a:t>
            </a:r>
            <a:r>
              <a:rPr b="1" lang="en" sz="15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 recommended top movie</a:t>
            </a:r>
            <a:r>
              <a:rPr b="1" lang="en" sz="1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to each user</a:t>
            </a:r>
            <a:endParaRPr b="1" sz="15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225" y="1279247"/>
            <a:ext cx="1561250" cy="216445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3" name="Google Shape;273;p29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Recommendation System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The </a:t>
            </a:r>
            <a:r>
              <a:rPr b="1" lang="en" sz="2277" u="sng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Top</a:t>
            </a: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 3 Most Recommended Movie by ALS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969660" y="3443663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Wikipedia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3763810" y="3443663"/>
            <a:ext cx="16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</a:t>
            </a: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The Backyardigans Wiki - Fandom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3374938" y="3736163"/>
            <a:ext cx="24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Backyardigans: It's Great to Be a Ghost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580788" y="3777988"/>
            <a:ext cx="24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The Amazing Race: Season 1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>
            <a:off x="886175" y="4249333"/>
            <a:ext cx="175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74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/200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0" name="Google Shape;280;p29"/>
          <p:cNvSpPr txBox="1"/>
          <p:nvPr/>
        </p:nvSpPr>
        <p:spPr>
          <a:xfrm>
            <a:off x="3680325" y="4249333"/>
            <a:ext cx="175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22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/200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3825" y="1293250"/>
            <a:ext cx="1442962" cy="216445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2" name="Google Shape;282;p29"/>
          <p:cNvSpPr txBox="1"/>
          <p:nvPr/>
        </p:nvSpPr>
        <p:spPr>
          <a:xfrm>
            <a:off x="6557960" y="3457663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Rotten Tomatoes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6169088" y="3750163"/>
            <a:ext cx="24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The Mind of the Married Man: Season 1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6474475" y="4263333"/>
            <a:ext cx="175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16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/200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1375" y="1252550"/>
            <a:ext cx="1561250" cy="2217853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Recommendation System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The 3 </a:t>
            </a:r>
            <a:r>
              <a:rPr b="1" lang="en" sz="2277" u="sng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Least</a:t>
            </a: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 Recommended Movies by ALS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3763810" y="3443663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Wikipedia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6557960" y="3457638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IMDb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3459739" y="3750111"/>
            <a:ext cx="22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Rana's Wedding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674117" y="3750112"/>
            <a:ext cx="22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The Man Who Copied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6245376" y="3642412"/>
            <a:ext cx="222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The Waltons: Season 2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981374" y="4045128"/>
            <a:ext cx="160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/200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3712899" y="4045128"/>
            <a:ext cx="160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/200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6552829" y="4073905"/>
            <a:ext cx="160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/200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1" name="Google Shape;3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525" y="1321825"/>
            <a:ext cx="1396650" cy="219018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2" name="Google Shape;3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684" y="1347509"/>
            <a:ext cx="1396650" cy="213883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7826" y="1293238"/>
            <a:ext cx="1446000" cy="219020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" name="Google Shape;304;p30"/>
          <p:cNvSpPr txBox="1"/>
          <p:nvPr/>
        </p:nvSpPr>
        <p:spPr>
          <a:xfrm>
            <a:off x="969660" y="3457638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Wikipedia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Recommendation System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Compare the Two Movies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725" y="1293247"/>
            <a:ext cx="1561250" cy="216445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3" name="Google Shape;313;p31"/>
          <p:cNvSpPr txBox="1"/>
          <p:nvPr/>
        </p:nvSpPr>
        <p:spPr>
          <a:xfrm>
            <a:off x="965160" y="3457663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Wikipedia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4" name="Google Shape;314;p31"/>
          <p:cNvSpPr txBox="1"/>
          <p:nvPr/>
        </p:nvSpPr>
        <p:spPr>
          <a:xfrm>
            <a:off x="576288" y="3791988"/>
            <a:ext cx="24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The Amazing Race: Season 1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881675" y="4263333"/>
            <a:ext cx="175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74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/200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6" name="Google Shape;316;p31" title="Points scored"/>
          <p:cNvPicPr preferRelativeResize="0"/>
          <p:nvPr/>
        </p:nvPicPr>
        <p:blipFill rotWithShape="1">
          <a:blip r:embed="rId5">
            <a:alphaModFix/>
          </a:blip>
          <a:srcRect b="-3971" l="10254" r="9565" t="0"/>
          <a:stretch/>
        </p:blipFill>
        <p:spPr>
          <a:xfrm>
            <a:off x="2880550" y="1482825"/>
            <a:ext cx="3513375" cy="28170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317" name="Google Shape;317;p31"/>
          <p:cNvSpPr txBox="1"/>
          <p:nvPr/>
        </p:nvSpPr>
        <p:spPr>
          <a:xfrm>
            <a:off x="6819060" y="3389413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Wikipedia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6514989" y="3864036"/>
            <a:ext cx="22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Rana's Wedding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6822349" y="4263328"/>
            <a:ext cx="160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r>
              <a:rPr b="1"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/200</a:t>
            </a:r>
            <a:endParaRPr b="1"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8934" y="1293259"/>
            <a:ext cx="1396650" cy="213883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1139138" y="1224975"/>
            <a:ext cx="3139500" cy="146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518550" y="445025"/>
            <a:ext cx="815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Table of Contents</a:t>
            </a:r>
            <a:endParaRPr b="1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139138" y="2890975"/>
            <a:ext cx="3139500" cy="146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865363" y="1224975"/>
            <a:ext cx="3139500" cy="146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865363" y="2890975"/>
            <a:ext cx="3139500" cy="1465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1280588" y="1435788"/>
            <a:ext cx="28566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 u="sng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First Part                      .</a:t>
            </a:r>
            <a:endParaRPr b="1" sz="1820">
              <a:solidFill>
                <a:srgbClr val="21355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Comfortaa"/>
                <a:ea typeface="Comfortaa"/>
                <a:cs typeface="Comfortaa"/>
                <a:sym typeface="Comfortaa"/>
              </a:rPr>
              <a:t>The cinema industry is no longer relevant ?</a:t>
            </a:r>
            <a:endParaRPr sz="18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1280588" y="3105313"/>
            <a:ext cx="28566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 u="sng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Second</a:t>
            </a:r>
            <a:r>
              <a:rPr b="1" lang="en" sz="1820" u="sng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 Part                . </a:t>
            </a:r>
            <a:endParaRPr b="1" sz="1820">
              <a:solidFill>
                <a:srgbClr val="21355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Comfortaa"/>
                <a:ea typeface="Comfortaa"/>
                <a:cs typeface="Comfortaa"/>
                <a:sym typeface="Comfortaa"/>
              </a:rPr>
              <a:t>What do the facts say?</a:t>
            </a:r>
            <a:endParaRPr sz="18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5006813" y="1435788"/>
            <a:ext cx="28566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 u="sng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Third</a:t>
            </a:r>
            <a:r>
              <a:rPr b="1" lang="en" sz="1820" u="sng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 Part                    .</a:t>
            </a:r>
            <a:endParaRPr b="1" sz="1820">
              <a:solidFill>
                <a:srgbClr val="21355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Comfortaa"/>
                <a:ea typeface="Comfortaa"/>
                <a:cs typeface="Comfortaa"/>
                <a:sym typeface="Comfortaa"/>
              </a:rPr>
              <a:t>How to respond to that situation ?</a:t>
            </a:r>
            <a:endParaRPr sz="18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5006813" y="3105313"/>
            <a:ext cx="28566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 u="sng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Last</a:t>
            </a:r>
            <a:r>
              <a:rPr b="1" lang="en" sz="1820" u="sng">
                <a:solidFill>
                  <a:srgbClr val="213559"/>
                </a:solidFill>
                <a:latin typeface="Comfortaa"/>
                <a:ea typeface="Comfortaa"/>
                <a:cs typeface="Comfortaa"/>
                <a:sym typeface="Comfortaa"/>
              </a:rPr>
              <a:t> Part                      .</a:t>
            </a:r>
            <a:endParaRPr b="1" sz="1820">
              <a:solidFill>
                <a:srgbClr val="21355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latin typeface="Comfortaa"/>
                <a:ea typeface="Comfortaa"/>
                <a:cs typeface="Comfortaa"/>
                <a:sym typeface="Comfortaa"/>
              </a:rPr>
              <a:t>Recommendation</a:t>
            </a:r>
            <a:endParaRPr sz="182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Recommendation System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Large Error Range of the System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3072000" y="1341263"/>
            <a:ext cx="3000000" cy="43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RMSE : </a:t>
            </a:r>
            <a:r>
              <a:rPr b="1"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0.9421247199</a:t>
            </a:r>
            <a:endParaRPr b="1"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25" y="2030400"/>
            <a:ext cx="4055476" cy="22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623935" y="4310213"/>
            <a:ext cx="161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DigitBin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31" name="Google Shape;331;p32"/>
          <p:cNvCxnSpPr/>
          <p:nvPr/>
        </p:nvCxnSpPr>
        <p:spPr>
          <a:xfrm>
            <a:off x="4959950" y="3304325"/>
            <a:ext cx="1765800" cy="0"/>
          </a:xfrm>
          <a:prstGeom prst="straightConnector1">
            <a:avLst/>
          </a:prstGeom>
          <a:noFill/>
          <a:ln cap="flat" cmpd="sng" w="28575">
            <a:solidFill>
              <a:srgbClr val="213559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32" name="Google Shape;332;p32"/>
          <p:cNvCxnSpPr/>
          <p:nvPr/>
        </p:nvCxnSpPr>
        <p:spPr>
          <a:xfrm>
            <a:off x="6604950" y="3304325"/>
            <a:ext cx="1765800" cy="0"/>
          </a:xfrm>
          <a:prstGeom prst="straightConnector1">
            <a:avLst/>
          </a:prstGeom>
          <a:noFill/>
          <a:ln cap="flat" cmpd="sng" w="28575">
            <a:solidFill>
              <a:srgbClr val="213559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3" name="Google Shape;333;p32"/>
          <p:cNvSpPr txBox="1"/>
          <p:nvPr>
            <p:ph type="title"/>
          </p:nvPr>
        </p:nvSpPr>
        <p:spPr>
          <a:xfrm>
            <a:off x="4861875" y="3388425"/>
            <a:ext cx="365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50">
                <a:solidFill>
                  <a:srgbClr val="213559"/>
                </a:solidFill>
              </a:rPr>
              <a:t>2.1</a:t>
            </a:r>
            <a:r>
              <a:rPr b="1" lang="en" sz="1650"/>
              <a:t>                       </a:t>
            </a:r>
            <a:r>
              <a:rPr b="1" lang="en" sz="2450">
                <a:solidFill>
                  <a:srgbClr val="FF0000"/>
                </a:solidFill>
              </a:rPr>
              <a:t>3</a:t>
            </a:r>
            <a:r>
              <a:rPr b="1" lang="en" sz="1650"/>
              <a:t>                      </a:t>
            </a:r>
            <a:r>
              <a:rPr b="1" lang="en" sz="1650">
                <a:solidFill>
                  <a:srgbClr val="213559"/>
                </a:solidFill>
              </a:rPr>
              <a:t>3.9</a:t>
            </a:r>
            <a:endParaRPr b="1" sz="1650">
              <a:solidFill>
                <a:srgbClr val="2135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650">
              <a:solidFill>
                <a:srgbClr val="2135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50">
                <a:solidFill>
                  <a:srgbClr val="213559"/>
                </a:solidFill>
              </a:rPr>
              <a:t>prediction</a:t>
            </a:r>
            <a:endParaRPr b="1" sz="1650">
              <a:solidFill>
                <a:srgbClr val="213559"/>
              </a:solidFill>
            </a:endParaRPr>
          </a:p>
        </p:txBody>
      </p:sp>
      <p:sp>
        <p:nvSpPr>
          <p:cNvPr id="334" name="Google Shape;334;p32"/>
          <p:cNvSpPr/>
          <p:nvPr/>
        </p:nvSpPr>
        <p:spPr>
          <a:xfrm>
            <a:off x="6403888" y="2897900"/>
            <a:ext cx="546600" cy="111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2"/>
          <p:cNvSpPr txBox="1"/>
          <p:nvPr>
            <p:ph type="title"/>
          </p:nvPr>
        </p:nvSpPr>
        <p:spPr>
          <a:xfrm>
            <a:off x="4848088" y="2324888"/>
            <a:ext cx="3658200" cy="431100"/>
          </a:xfrm>
          <a:prstGeom prst="rect">
            <a:avLst/>
          </a:prstGeom>
          <a:solidFill>
            <a:srgbClr val="213559"/>
          </a:solidFill>
          <a:ln cap="flat" cmpd="sng" w="19050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5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Example:</a:t>
            </a:r>
            <a:endParaRPr sz="165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/>
          <p:nvPr>
            <p:ph type="title"/>
          </p:nvPr>
        </p:nvSpPr>
        <p:spPr>
          <a:xfrm>
            <a:off x="516375" y="2100750"/>
            <a:ext cx="46272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11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Last</a:t>
            </a:r>
            <a:r>
              <a:rPr b="1" lang="en" sz="2011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Part:</a:t>
            </a:r>
            <a:endParaRPr b="1" sz="2011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1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Recommendation</a:t>
            </a:r>
            <a:endParaRPr b="1" sz="331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2" name="Google Shape;342;p33"/>
          <p:cNvSpPr txBox="1"/>
          <p:nvPr>
            <p:ph idx="1" type="body"/>
          </p:nvPr>
        </p:nvSpPr>
        <p:spPr>
          <a:xfrm>
            <a:off x="4873038" y="3883450"/>
            <a:ext cx="3333000" cy="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Source: Depositphotos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60050"/>
            <a:ext cx="3935100" cy="2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 txBox="1"/>
          <p:nvPr>
            <p:ph type="title"/>
          </p:nvPr>
        </p:nvSpPr>
        <p:spPr>
          <a:xfrm>
            <a:off x="311700" y="276850"/>
            <a:ext cx="8520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Recommendation (1)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882950" y="1457550"/>
            <a:ext cx="634200" cy="634200"/>
          </a:xfrm>
          <a:prstGeom prst="ellipse">
            <a:avLst/>
          </a:prstGeom>
          <a:solidFill>
            <a:srgbClr val="21355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882950" y="2478875"/>
            <a:ext cx="634200" cy="634200"/>
          </a:xfrm>
          <a:prstGeom prst="ellipse">
            <a:avLst/>
          </a:prstGeom>
          <a:solidFill>
            <a:srgbClr val="21355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882950" y="3500200"/>
            <a:ext cx="634200" cy="634200"/>
          </a:xfrm>
          <a:prstGeom prst="ellipse">
            <a:avLst/>
          </a:prstGeom>
          <a:solidFill>
            <a:srgbClr val="21355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1765877" y="3500200"/>
            <a:ext cx="674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Develop a recommendation system to be closer to the tastes of each user.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1765877" y="2457425"/>
            <a:ext cx="674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Maximize the data for the following years to the future in order to follow market behavior.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1765877" y="1436100"/>
            <a:ext cx="674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Use </a:t>
            </a:r>
            <a:r>
              <a:rPr b="1" lang="en" sz="1600" u="sng">
                <a:latin typeface="Comfortaa"/>
                <a:ea typeface="Comfortaa"/>
                <a:cs typeface="Comfortaa"/>
                <a:sym typeface="Comfortaa"/>
              </a:rPr>
              <a:t>system recommendations</a:t>
            </a:r>
            <a:r>
              <a:rPr b="1" lang="en" sz="1600">
                <a:latin typeface="Comfortaa"/>
                <a:ea typeface="Comfortaa"/>
                <a:cs typeface="Comfortaa"/>
                <a:sym typeface="Comfortaa"/>
              </a:rPr>
              <a:t> in the digital film industry to make customers feel closer to what they want.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5"/>
          <p:cNvSpPr txBox="1"/>
          <p:nvPr>
            <p:ph type="title"/>
          </p:nvPr>
        </p:nvSpPr>
        <p:spPr>
          <a:xfrm>
            <a:off x="311700" y="276850"/>
            <a:ext cx="8520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Recommendation (2)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4" name="Google Shape;3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488" y="1255125"/>
            <a:ext cx="5069025" cy="301880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/>
        </p:nvSpPr>
        <p:spPr>
          <a:xfrm>
            <a:off x="3711793" y="4273914"/>
            <a:ext cx="172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Source: Cashlez</a:t>
            </a:r>
            <a:endParaRPr b="1" sz="700"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4807150" y="595650"/>
            <a:ext cx="3770100" cy="39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References: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https://recostream.com/blog/recommendation-system-netflix#:~:text=In%202000%2C%20the%20company%20introduced,main%20prize%20was%20%24%201%20million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https://towardsdatascience.com/deep-dive-into-netflixs-recommender-system-341806ae3b48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https://research.aimultiple.com/recommendation-system/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>
            <p:ph idx="1" type="body"/>
          </p:nvPr>
        </p:nvSpPr>
        <p:spPr>
          <a:xfrm>
            <a:off x="4863200" y="742800"/>
            <a:ext cx="3770100" cy="40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https://www.hotstar.com/id/tv/lost/1260032868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https://www.rottentomatoes.com/tv/battlestar-galactica/s01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https://www.scholarsofficial.com/persiapan-beasiswa/fakta-unik-dan-menarik-beasiswa-bias-future-leader/attachment/wood-letters-of-facts-word-on-wood-background/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https://id.depositphotos.com/stock-photos/recommendation.html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https://m.facebook.com/story.php?story_fbid=263904297308556&amp;substory_index=0&amp;id=261297200902599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https://en.wikipedia.org/wiki/The_Amazing_Race_32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https://www.rottentomatoes.com/tv/the_mind_of_the_married_man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https://www.rottentomatoes.com/m/duck_soup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https://wegotthiscovered.com/movies/ten-worst-behaviors-modern-moviegoers/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https://www.primevideo.com/detail/0FFNU0AYHXVII2FUUFFXA7D535/ref=atv_nb_lcl_id_ID?language=id_ID&amp;ie=UTF8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https://www.amazon.com/Little-Prairie-Season-Deluxe-Remastered/dp/B00T94R16O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https://www.imdb.com/title/tt0791098/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https://backyardigans.fandom.com/wiki/It%27s_Great_to_Be_a_Ghost!_%28DVD%29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n" sz="9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https://www.cashlez.com/blog/customer-service-vs-customer-success-apa-bedanya_693.html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8" name="Google Shape;378;p37"/>
          <p:cNvSpPr txBox="1"/>
          <p:nvPr>
            <p:ph idx="1" type="body"/>
          </p:nvPr>
        </p:nvSpPr>
        <p:spPr>
          <a:xfrm>
            <a:off x="684975" y="742800"/>
            <a:ext cx="3770100" cy="4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https://img.jakpost.net/c/2020/01/13/2020_01_13_84657_1578902715._large.jpg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https://www.freepik.com/premium-vector/moviegoer-3d-glasses-watching-movie-cinema-flat-vector-illustration_26308232.htm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https://apsachieveonline.org/in/cara-memperbaiki-netflix-kesalahan-perangkat-di-aplikasi-anda/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https://jurnalapps.co.id/perbandingan-netflix-disney-holostar-amazon-prime-dan-hbo-go-110298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https://www.istockphoto.com/photos/missing-people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https://id.m.wikipedia.org/wiki/Berkas:Amazon_logo.svg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https://kumparan.com/berita-update/daftar-harga-paket-netflix-terbaru-1vGuiKdBJJS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https://www.youtube.com/watch?v=LwrEnPYHsyQ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https://www.binged.com/streaming-premiere-dates/lord-of-the-rings-return-of-the-king-extended-edition-movie-streaming-online-watch/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https://style.tribunnews.com/2022/06/10/sinopsis-film-the-lord-of-the-rings-the-fellowship-of-the-ring-di-bioskop-trans-tv-malam-ini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fortaa"/>
              <a:buChar char="●"/>
            </a:pPr>
            <a:r>
              <a:rPr lang="en" sz="1600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https://www.amazon.com/Lord-Rings-Two-Towers-Extended/dp/B005529EI2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684975" y="432925"/>
            <a:ext cx="37701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Sources:</a:t>
            </a:r>
            <a:endParaRPr sz="16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290350" y="1722725"/>
            <a:ext cx="4611600" cy="13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611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First Part:</a:t>
            </a:r>
            <a:endParaRPr b="1" sz="1611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1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cinema industry is no longer relevant?</a:t>
            </a:r>
            <a:endParaRPr b="1" sz="291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5213663" y="3537725"/>
            <a:ext cx="3333000" cy="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Source: The Jakarta Post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675" y="1307575"/>
            <a:ext cx="3332976" cy="223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5615163" y="546850"/>
            <a:ext cx="3139500" cy="146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0212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5615163" y="2947875"/>
            <a:ext cx="3139500" cy="146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0212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389338" y="2947875"/>
            <a:ext cx="3139500" cy="146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0212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89338" y="546850"/>
            <a:ext cx="3139500" cy="146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20212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530763" y="3206463"/>
            <a:ext cx="2856600" cy="9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1820">
                <a:latin typeface="Comfortaa"/>
                <a:ea typeface="Comfortaa"/>
                <a:cs typeface="Comfortaa"/>
                <a:sym typeface="Comfortaa"/>
              </a:rPr>
              <a:t>“ I'm curious as to what films are similar to the one I just saw. ” </a:t>
            </a:r>
            <a:endParaRPr b="1" i="1" sz="182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507" y="1522201"/>
            <a:ext cx="2103000" cy="2099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530775" y="639626"/>
            <a:ext cx="28566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1820">
                <a:latin typeface="Comfortaa"/>
                <a:ea typeface="Comfortaa"/>
                <a:cs typeface="Comfortaa"/>
                <a:sym typeface="Comfortaa"/>
              </a:rPr>
              <a:t>“ I’m having difficulty picking a movie as there are so many choices. ”</a:t>
            </a:r>
            <a:endParaRPr b="1" i="1" sz="18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5756613" y="2979213"/>
            <a:ext cx="2856600" cy="14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1820">
                <a:latin typeface="Comfortaa"/>
                <a:ea typeface="Comfortaa"/>
                <a:cs typeface="Comfortaa"/>
                <a:sym typeface="Comfortaa"/>
              </a:rPr>
              <a:t>“ I'd like to be recommended a movie that I'm likely to enjoy. ”</a:t>
            </a:r>
            <a:endParaRPr b="1" i="1" sz="18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5756613" y="761188"/>
            <a:ext cx="28566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1820">
                <a:latin typeface="Comfortaa"/>
                <a:ea typeface="Comfortaa"/>
                <a:cs typeface="Comfortaa"/>
                <a:sym typeface="Comfortaa"/>
              </a:rPr>
              <a:t>“I 'd like my movie tastes to be well-understood.”</a:t>
            </a:r>
            <a:endParaRPr b="1" i="1" sz="18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528845" y="3621300"/>
            <a:ext cx="2103000" cy="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Source: Freepik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85" y="2035750"/>
            <a:ext cx="2286000" cy="228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988" y="2035750"/>
            <a:ext cx="2286000" cy="228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520508" y="4321750"/>
            <a:ext cx="2103000" cy="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Source: iStock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708083" y="4321750"/>
            <a:ext cx="2103000" cy="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Source: Jurnal Apps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1413" y="2035750"/>
            <a:ext cx="2286000" cy="228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6332933" y="4321750"/>
            <a:ext cx="2103000" cy="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Source: Deposit Photos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530025" y="1087773"/>
            <a:ext cx="24591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latin typeface="Comfortaa"/>
                <a:ea typeface="Comfortaa"/>
                <a:cs typeface="Comfortaa"/>
                <a:sym typeface="Comfortaa"/>
              </a:rPr>
              <a:t>Competitors Will Take Priority</a:t>
            </a:r>
            <a:endParaRPr b="1" sz="18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3342450" y="1087773"/>
            <a:ext cx="24591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latin typeface="Comfortaa"/>
                <a:ea typeface="Comfortaa"/>
                <a:cs typeface="Comfortaa"/>
                <a:sym typeface="Comfortaa"/>
              </a:rPr>
              <a:t>Consumers Will Leave</a:t>
            </a:r>
            <a:endParaRPr b="1" sz="182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6154875" y="1087773"/>
            <a:ext cx="2459100" cy="8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Big Loss Will Happen</a:t>
            </a:r>
            <a:endParaRPr b="1" sz="1820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1108650" y="330625"/>
            <a:ext cx="6926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latin typeface="Comfortaa"/>
                <a:ea typeface="Comfortaa"/>
                <a:cs typeface="Comfortaa"/>
                <a:sym typeface="Comfortaa"/>
              </a:rPr>
              <a:t>Consequences of Failing Satisfy Desires</a:t>
            </a:r>
            <a:endParaRPr b="1" sz="222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1108650" y="330625"/>
            <a:ext cx="69267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latin typeface="Comfortaa"/>
                <a:ea typeface="Comfortaa"/>
                <a:cs typeface="Comfortaa"/>
                <a:sym typeface="Comfortaa"/>
              </a:rPr>
              <a:t>But, The Other Way Around</a:t>
            </a:r>
            <a:endParaRPr b="1" sz="222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25" y="1116400"/>
            <a:ext cx="2095319" cy="6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520525" y="1778199"/>
            <a:ext cx="14475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Source: Wikipedia</a:t>
            </a:r>
            <a:endParaRPr sz="1000">
              <a:solidFill>
                <a:srgbClr val="D9D9D9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073300" y="1116388"/>
            <a:ext cx="5171700" cy="661800"/>
          </a:xfrm>
          <a:prstGeom prst="rect">
            <a:avLst/>
          </a:prstGeom>
          <a:solidFill>
            <a:srgbClr val="213559"/>
          </a:solidFill>
          <a:ln cap="flat" cmpd="sng" w="9525">
            <a:solidFill>
              <a:srgbClr val="2135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According to McKinsey, </a:t>
            </a:r>
            <a:r>
              <a:rPr b="1" lang="en" sz="1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35%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of Amazon purchases are thanks to recommendations systems.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20513" y="2341050"/>
            <a:ext cx="5171700" cy="677100"/>
          </a:xfrm>
          <a:prstGeom prst="rect">
            <a:avLst/>
          </a:prstGeom>
          <a:solidFill>
            <a:srgbClr val="21355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30%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of the overall views on YouTube come from relevant recommendations.</a:t>
            </a:r>
            <a:endParaRPr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6797488" y="2959858"/>
            <a:ext cx="14475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Comfortaa"/>
                <a:ea typeface="Comfortaa"/>
                <a:cs typeface="Comfortaa"/>
                <a:sym typeface="Comfortaa"/>
              </a:rPr>
              <a:t>Source: Kumparan</a:t>
            </a:r>
            <a:endParaRPr sz="1000">
              <a:solidFill>
                <a:srgbClr val="D9D9D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25" y="3350575"/>
            <a:ext cx="2109237" cy="1107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520525" y="4457924"/>
            <a:ext cx="14475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latin typeface="Comfortaa"/>
                <a:ea typeface="Comfortaa"/>
                <a:cs typeface="Comfortaa"/>
                <a:sym typeface="Comfortaa"/>
              </a:rPr>
              <a:t>Source: Sportify</a:t>
            </a:r>
            <a:endParaRPr sz="1000">
              <a:solidFill>
                <a:srgbClr val="D9D9D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073300" y="3580988"/>
            <a:ext cx="5171700" cy="646500"/>
          </a:xfrm>
          <a:prstGeom prst="rect">
            <a:avLst/>
          </a:prstGeom>
          <a:solidFill>
            <a:srgbClr val="21355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Every week, Spotify generates a new customized playlist for each subscriber called </a:t>
            </a:r>
            <a:r>
              <a:rPr b="1"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Discover Weekly</a:t>
            </a: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5775" y="2168900"/>
            <a:ext cx="2109226" cy="790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type="title"/>
          </p:nvPr>
        </p:nvSpPr>
        <p:spPr>
          <a:xfrm>
            <a:off x="352725" y="1832863"/>
            <a:ext cx="46272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11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Second</a:t>
            </a:r>
            <a:r>
              <a:rPr b="1" lang="en" sz="2011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Part:</a:t>
            </a:r>
            <a:endParaRPr b="1" sz="2011" u="sng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1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What do the facts say?</a:t>
            </a:r>
            <a:endParaRPr b="1" sz="331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5045838" y="3879234"/>
            <a:ext cx="33330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Source: </a:t>
            </a:r>
            <a:r>
              <a:rPr lang="en" sz="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Scholars Official</a:t>
            </a:r>
            <a:endParaRPr sz="1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150" y="1264288"/>
            <a:ext cx="3922375" cy="26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825" y="1293250"/>
            <a:ext cx="3178026" cy="189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1813160" y="1605655"/>
            <a:ext cx="1787400" cy="12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80%</a:t>
            </a:r>
            <a:endParaRPr b="1" sz="3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1003138" y="3293600"/>
            <a:ext cx="34074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of stream time is achieved through Netflix’s recommender system.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5231900" y="1495400"/>
            <a:ext cx="2410500" cy="1579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latin typeface="Comfortaa"/>
                <a:ea typeface="Comfortaa"/>
                <a:cs typeface="Comfortaa"/>
                <a:sym typeface="Comfortaa"/>
              </a:rPr>
              <a:t>savings on customer acquisition </a:t>
            </a:r>
            <a:endParaRPr>
              <a:solidFill>
                <a:srgbClr val="29292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92929"/>
                </a:solidFill>
                <a:latin typeface="Comfortaa"/>
                <a:ea typeface="Comfortaa"/>
                <a:cs typeface="Comfortaa"/>
                <a:sym typeface="Comfortaa"/>
              </a:rPr>
              <a:t>$ 1B</a:t>
            </a:r>
            <a:endParaRPr b="1" sz="3200">
              <a:solidFill>
                <a:srgbClr val="29292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4733450" y="3293610"/>
            <a:ext cx="34074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estimated per year as of 2016.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Netflix’s Recommender System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how important?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450" y="1293250"/>
            <a:ext cx="57531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1566450" y="490525"/>
            <a:ext cx="6011100" cy="298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276850"/>
            <a:ext cx="8520600" cy="10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View Data Facts (1)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77">
                <a:latin typeface="Comfortaa"/>
                <a:ea typeface="Comfortaa"/>
                <a:cs typeface="Comfortaa"/>
                <a:sym typeface="Comfortaa"/>
              </a:rPr>
              <a:t>Number of Movies from 1996 - 2005</a:t>
            </a:r>
            <a:endParaRPr sz="2277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0" y="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0" y="296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 flipH="1">
            <a:off x="2336750" y="1494156"/>
            <a:ext cx="4793125" cy="1635100"/>
          </a:xfrm>
          <a:custGeom>
            <a:rect b="b" l="l" r="r" t="t"/>
            <a:pathLst>
              <a:path extrusionOk="0" h="65404" w="191725">
                <a:moveTo>
                  <a:pt x="0" y="65404"/>
                </a:moveTo>
                <a:cubicBezTo>
                  <a:pt x="3504" y="54893"/>
                  <a:pt x="14016" y="11026"/>
                  <a:pt x="21023" y="2337"/>
                </a:cubicBezTo>
                <a:cubicBezTo>
                  <a:pt x="28031" y="-6352"/>
                  <a:pt x="34851" y="11961"/>
                  <a:pt x="42045" y="13269"/>
                </a:cubicBezTo>
                <a:cubicBezTo>
                  <a:pt x="49239" y="14577"/>
                  <a:pt x="56995" y="9204"/>
                  <a:pt x="64189" y="10185"/>
                </a:cubicBezTo>
                <a:cubicBezTo>
                  <a:pt x="71384" y="11166"/>
                  <a:pt x="78064" y="18314"/>
                  <a:pt x="85212" y="19155"/>
                </a:cubicBezTo>
                <a:cubicBezTo>
                  <a:pt x="92360" y="19996"/>
                  <a:pt x="100068" y="12755"/>
                  <a:pt x="107075" y="15231"/>
                </a:cubicBezTo>
                <a:cubicBezTo>
                  <a:pt x="114082" y="17707"/>
                  <a:pt x="120249" y="28218"/>
                  <a:pt x="127256" y="34011"/>
                </a:cubicBezTo>
                <a:cubicBezTo>
                  <a:pt x="134264" y="39804"/>
                  <a:pt x="141926" y="46298"/>
                  <a:pt x="149120" y="49988"/>
                </a:cubicBezTo>
                <a:cubicBezTo>
                  <a:pt x="156315" y="53679"/>
                  <a:pt x="163322" y="53772"/>
                  <a:pt x="170423" y="56154"/>
                </a:cubicBezTo>
                <a:cubicBezTo>
                  <a:pt x="177524" y="58537"/>
                  <a:pt x="188175" y="62928"/>
                  <a:pt x="191725" y="64283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